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5143500" type="screen16x9"/>
  <p:notesSz cx="6858000" cy="9144000"/>
  <p:embeddedFontLst>
    <p:embeddedFont>
      <p:font typeface="Lato" panose="020F0502020204030203" pitchFamily="34" charset="77"/>
      <p:regular r:id="rId38"/>
      <p:bold r:id="rId39"/>
      <p:italic r:id="rId40"/>
      <p:boldItalic r:id="rId41"/>
    </p:embeddedFont>
    <p:embeddedFont>
      <p:font typeface="Playfair Display" pitchFamily="2" charset="77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jLPHzh3CZoFODYuXUuR+kEe+CZ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AF4538-7762-4392-9A86-BD43B1F9AD6E}">
  <a:tblStyle styleId="{1EAF4538-7762-4392-9A86-BD43B1F9AD6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7"/>
  </p:normalViewPr>
  <p:slideViewPr>
    <p:cSldViewPr snapToGrid="0">
      <p:cViewPr varScale="1">
        <p:scale>
          <a:sx n="146" d="100"/>
          <a:sy n="146" d="100"/>
        </p:scale>
        <p:origin x="6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50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9b52a7b1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gb9b52a7b1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b5abfe4ae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gb5abfe4ae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b5abfe4ae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gb5abfe4ae3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b5abfe4ae3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b5abfe4ae3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b5abfe4ae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gb5abfe4ae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5abfe4ae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gb5abfe4ae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b5abfe4ae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b5abfe4ae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b5abfe4ae3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b5abfe4ae3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9b52a7b1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gb9b52a7b1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5abfe4ae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gb5abfe4ae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5abfe4ae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b5abfe4ae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b5abfe4ae3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gb5abfe4ae3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b5abfe4ae3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gb5abfe4ae3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b5abfe4ae3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b5abfe4ae3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b5abfe4ae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b5abfe4ae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b5abfe4ae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gb5abfe4ae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b5abfe4ae3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b5abfe4ae3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b5abfe4ae3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b5abfe4ae3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b5abfe4ae3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gb5abfe4ae3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b5abfe4ae3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gb5abfe4ae3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b5abfe4ae3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gb5abfe4ae3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b5abfe4ae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b5abfe4ae3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b5abfe4ae3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gb5abfe4ae3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b5abfe4ae3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gb5abfe4ae3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b5abfe4ae3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gb5abfe4ae3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b5abfe4ae3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b5abfe4ae3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b5abfe4ae3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gb5abfe4ae3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b5abfe4ae3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gb5abfe4ae3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b5abfe4ae3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gb5abfe4ae3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b5abfe4ae3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b5abfe4ae3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rgbClr val="BBBB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3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BBBB8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B85"/>
              </a:buClr>
              <a:buSzPts val="2400"/>
              <a:buNone/>
              <a:defRPr sz="2400">
                <a:solidFill>
                  <a:srgbClr val="BBBB8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" name="Google Shape;22;p28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6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rgbClr val="BBBB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5B0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" name="Google Shape;26;p26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26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8" name="Google Shape;28;p26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None/>
              <a:defRPr sz="2100">
                <a:solidFill>
                  <a:srgbClr val="4343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rgbClr val="8B9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5E7A"/>
              </a:buClr>
              <a:buSzPts val="3200"/>
              <a:buNone/>
              <a:defRPr>
                <a:solidFill>
                  <a:srgbClr val="F55E7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9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B929F"/>
              </a:buClr>
              <a:buSzPts val="1800"/>
              <a:buChar char="●"/>
              <a:defRPr>
                <a:solidFill>
                  <a:srgbClr val="8B929F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8B929F"/>
              </a:buClr>
              <a:buSzPts val="1400"/>
              <a:buChar char="■"/>
              <a:defRPr>
                <a:solidFill>
                  <a:srgbClr val="8B929F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8B929F"/>
              </a:buClr>
              <a:buSzPts val="1400"/>
              <a:buChar char="●"/>
              <a:defRPr>
                <a:solidFill>
                  <a:srgbClr val="8B929F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F55E7A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3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rgbClr val="8B929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84472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29F"/>
              </a:buClr>
              <a:buSzPts val="10000"/>
              <a:buFont typeface="Lato"/>
              <a:buNone/>
              <a:defRPr sz="10000">
                <a:solidFill>
                  <a:srgbClr val="8B929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3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3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BBB85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rgbClr val="BBBB85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olofatelierarts.com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olofatelierarts.com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6A8E37D-FD27-5C44-913F-C1B0B942DA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" t="-3704" r="-2" b="7551"/>
          <a:stretch/>
        </p:blipFill>
        <p:spPr>
          <a:xfrm>
            <a:off x="3314650" y="1770889"/>
            <a:ext cx="2514600" cy="1523337"/>
          </a:xfrm>
          <a:prstGeom prst="rect">
            <a:avLst/>
          </a:prstGeom>
        </p:spPr>
      </p:pic>
      <p:sp>
        <p:nvSpPr>
          <p:cNvPr id="59" name="Google Shape;59;p1"/>
          <p:cNvSpPr txBox="1">
            <a:spLocks noGrp="1"/>
          </p:cNvSpPr>
          <p:nvPr>
            <p:ph type="ctrTitle"/>
          </p:nvPr>
        </p:nvSpPr>
        <p:spPr>
          <a:xfrm>
            <a:off x="3096250" y="80859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dirty="0"/>
              <a:t>Edges Scale</a:t>
            </a:r>
            <a:endParaRPr dirty="0"/>
          </a:p>
        </p:txBody>
      </p:sp>
      <p:sp>
        <p:nvSpPr>
          <p:cNvPr id="60" name="Google Shape;60;p1"/>
          <p:cNvSpPr txBox="1">
            <a:spLocks noGrp="1"/>
          </p:cNvSpPr>
          <p:nvPr>
            <p:ph type="subTitle" idx="1"/>
          </p:nvPr>
        </p:nvSpPr>
        <p:spPr>
          <a:xfrm>
            <a:off x="2815511" y="3433569"/>
            <a:ext cx="35130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000" b="0" dirty="0"/>
              <a:t>Join our newsletter for FREE lessons</a:t>
            </a:r>
            <a:endParaRPr sz="1000" b="0" dirty="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200" b="0" dirty="0" err="1">
                <a:solidFill>
                  <a:srgbClr val="FF0000"/>
                </a:solidFill>
              </a:rPr>
              <a:t>www.schoolofatelierarts.com</a:t>
            </a:r>
            <a:endParaRPr sz="12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b9b52a7b18_0_2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Whenever two different values or colors meet, they create an edge.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5abfe4ae3_0_2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When a value transitions from dark to light quickly, we call that a “sharp edge”.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5abfe4ae3_0_27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When a value transitions from dark to light slowly, we call that a “soft edge”.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>
            <a:spLocks noGrp="1"/>
          </p:cNvSpPr>
          <p:nvPr>
            <p:ph type="title"/>
          </p:nvPr>
        </p:nvSpPr>
        <p:spPr>
          <a:xfrm>
            <a:off x="881100" y="861300"/>
            <a:ext cx="32103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Sometimes the edge is very crisp, like this.</a:t>
            </a:r>
            <a:endParaRPr sz="4500"/>
          </a:p>
        </p:txBody>
      </p:sp>
      <p:pic>
        <p:nvPicPr>
          <p:cNvPr id="81" name="Google Shape;8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"/>
          <p:cNvSpPr/>
          <p:nvPr/>
        </p:nvSpPr>
        <p:spPr>
          <a:xfrm>
            <a:off x="5797925" y="861300"/>
            <a:ext cx="2193000" cy="408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b5abfe4ae3_0_31"/>
          <p:cNvSpPr txBox="1">
            <a:spLocks noGrp="1"/>
          </p:cNvSpPr>
          <p:nvPr>
            <p:ph type="title"/>
          </p:nvPr>
        </p:nvSpPr>
        <p:spPr>
          <a:xfrm>
            <a:off x="881100" y="861300"/>
            <a:ext cx="32103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The value goes from light to dark super quickly.</a:t>
            </a:r>
            <a:endParaRPr sz="4500"/>
          </a:p>
        </p:txBody>
      </p:sp>
      <p:pic>
        <p:nvPicPr>
          <p:cNvPr id="88" name="Google Shape;88;gb5abfe4ae3_0_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b5abfe4ae3_0_31"/>
          <p:cNvSpPr/>
          <p:nvPr/>
        </p:nvSpPr>
        <p:spPr>
          <a:xfrm>
            <a:off x="5797925" y="1090700"/>
            <a:ext cx="2193000" cy="385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b5abfe4ae3_0_2"/>
          <p:cNvSpPr txBox="1">
            <a:spLocks noGrp="1"/>
          </p:cNvSpPr>
          <p:nvPr>
            <p:ph type="title"/>
          </p:nvPr>
        </p:nvSpPr>
        <p:spPr>
          <a:xfrm>
            <a:off x="881100" y="861300"/>
            <a:ext cx="37917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Sometimes the transition between two values is very fuzzy.</a:t>
            </a:r>
            <a:endParaRPr sz="4500"/>
          </a:p>
        </p:txBody>
      </p:sp>
      <p:pic>
        <p:nvPicPr>
          <p:cNvPr id="95" name="Google Shape;95;gb5abfe4ae3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gb5abfe4ae3_0_2"/>
          <p:cNvSpPr/>
          <p:nvPr/>
        </p:nvSpPr>
        <p:spPr>
          <a:xfrm>
            <a:off x="5775800" y="0"/>
            <a:ext cx="2193000" cy="385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b5abfe4ae3_0_37"/>
          <p:cNvSpPr txBox="1">
            <a:spLocks noGrp="1"/>
          </p:cNvSpPr>
          <p:nvPr>
            <p:ph type="title"/>
          </p:nvPr>
        </p:nvSpPr>
        <p:spPr>
          <a:xfrm>
            <a:off x="424800" y="861300"/>
            <a:ext cx="48336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It transitions from light to dark sooooo slowly that it is hard to tell exactly where the edge even is!</a:t>
            </a:r>
            <a:endParaRPr sz="4500"/>
          </a:p>
        </p:txBody>
      </p:sp>
      <p:pic>
        <p:nvPicPr>
          <p:cNvPr id="102" name="Google Shape;102;gb5abfe4ae3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b5abfe4ae3_0_37"/>
          <p:cNvSpPr/>
          <p:nvPr/>
        </p:nvSpPr>
        <p:spPr>
          <a:xfrm>
            <a:off x="5775800" y="0"/>
            <a:ext cx="2193000" cy="385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b5abfe4ae3_0_8"/>
          <p:cNvSpPr txBox="1">
            <a:spLocks noGrp="1"/>
          </p:cNvSpPr>
          <p:nvPr>
            <p:ph type="title"/>
          </p:nvPr>
        </p:nvSpPr>
        <p:spPr>
          <a:xfrm>
            <a:off x="881100" y="861300"/>
            <a:ext cx="32103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Sometimes the edge is in between crisp and fuzzy.</a:t>
            </a:r>
            <a:endParaRPr sz="4500"/>
          </a:p>
        </p:txBody>
      </p:sp>
      <p:pic>
        <p:nvPicPr>
          <p:cNvPr id="109" name="Google Shape;109;gb5abfe4ae3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b5abfe4ae3_0_8"/>
          <p:cNvSpPr/>
          <p:nvPr/>
        </p:nvSpPr>
        <p:spPr>
          <a:xfrm>
            <a:off x="5775800" y="2629150"/>
            <a:ext cx="2193000" cy="2135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gb5abfe4ae3_0_8"/>
          <p:cNvSpPr/>
          <p:nvPr/>
        </p:nvSpPr>
        <p:spPr>
          <a:xfrm>
            <a:off x="5882275" y="267225"/>
            <a:ext cx="2193000" cy="1891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b5abfe4ae3_0_43"/>
          <p:cNvSpPr txBox="1">
            <a:spLocks noGrp="1"/>
          </p:cNvSpPr>
          <p:nvPr>
            <p:ph type="title"/>
          </p:nvPr>
        </p:nvSpPr>
        <p:spPr>
          <a:xfrm>
            <a:off x="881100" y="861300"/>
            <a:ext cx="32103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We know the edge is in the middle but it is still a little fuzzy.</a:t>
            </a:r>
            <a:endParaRPr sz="4500"/>
          </a:p>
        </p:txBody>
      </p:sp>
      <p:pic>
        <p:nvPicPr>
          <p:cNvPr id="117" name="Google Shape;117;gb5abfe4ae3_0_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b5abfe4ae3_0_43"/>
          <p:cNvSpPr/>
          <p:nvPr/>
        </p:nvSpPr>
        <p:spPr>
          <a:xfrm>
            <a:off x="5775800" y="2571750"/>
            <a:ext cx="2193000" cy="219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gb5abfe4ae3_0_43"/>
          <p:cNvSpPr/>
          <p:nvPr/>
        </p:nvSpPr>
        <p:spPr>
          <a:xfrm>
            <a:off x="5882275" y="267225"/>
            <a:ext cx="2193000" cy="1833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9b52a7b18_0_6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In fact, there are MANY kinds of edges all the way from super crisp to super fuzzy.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5abfe4ae3_0_5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Artists use hard and soft edges to create different effects in their drawings.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5abfe4ae3_0_54"/>
          <p:cNvSpPr txBox="1">
            <a:spLocks noGrp="1"/>
          </p:cNvSpPr>
          <p:nvPr>
            <p:ph type="title"/>
          </p:nvPr>
        </p:nvSpPr>
        <p:spPr>
          <a:xfrm>
            <a:off x="539600" y="861300"/>
            <a:ext cx="46497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In this painting </a:t>
            </a:r>
            <a:r>
              <a:rPr lang="en" sz="4500" i="1"/>
              <a:t>Goldfinch </a:t>
            </a:r>
            <a:r>
              <a:rPr lang="en" sz="4500"/>
              <a:t>by Fabritius, you can see hard and soft edges.</a:t>
            </a:r>
            <a:endParaRPr sz="4500"/>
          </a:p>
        </p:txBody>
      </p:sp>
      <p:pic>
        <p:nvPicPr>
          <p:cNvPr id="135" name="Google Shape;135;gb5abfe4ae3_0_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5abfe4ae3_0_61"/>
          <p:cNvSpPr txBox="1">
            <a:spLocks noGrp="1"/>
          </p:cNvSpPr>
          <p:nvPr>
            <p:ph type="title"/>
          </p:nvPr>
        </p:nvSpPr>
        <p:spPr>
          <a:xfrm>
            <a:off x="539600" y="861300"/>
            <a:ext cx="46497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Which letter is the hardest, crispist edge?</a:t>
            </a:r>
            <a:endParaRPr sz="4500"/>
          </a:p>
        </p:txBody>
      </p:sp>
      <p:pic>
        <p:nvPicPr>
          <p:cNvPr id="141" name="Google Shape;141;gb5abfe4ae3_0_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5abfe4ae3_0_66"/>
          <p:cNvSpPr txBox="1">
            <a:spLocks noGrp="1"/>
          </p:cNvSpPr>
          <p:nvPr>
            <p:ph type="title"/>
          </p:nvPr>
        </p:nvSpPr>
        <p:spPr>
          <a:xfrm>
            <a:off x="539600" y="861300"/>
            <a:ext cx="46497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Which letter is the softest, fuzziest edge?</a:t>
            </a:r>
            <a:endParaRPr sz="4500"/>
          </a:p>
        </p:txBody>
      </p:sp>
      <p:pic>
        <p:nvPicPr>
          <p:cNvPr id="147" name="Google Shape;147;gb5abfe4ae3_0_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5abfe4ae3_0_71"/>
          <p:cNvSpPr txBox="1">
            <a:spLocks noGrp="1"/>
          </p:cNvSpPr>
          <p:nvPr>
            <p:ph type="title"/>
          </p:nvPr>
        </p:nvSpPr>
        <p:spPr>
          <a:xfrm>
            <a:off x="539600" y="861300"/>
            <a:ext cx="46497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Which letter represents a medium soft edge?</a:t>
            </a:r>
            <a:endParaRPr sz="4500"/>
          </a:p>
        </p:txBody>
      </p:sp>
      <p:pic>
        <p:nvPicPr>
          <p:cNvPr id="153" name="Google Shape;153;gb5abfe4ae3_0_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b5abfe4ae3_0_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Identifying lots of different kind of edges is even easier with an “edges scale”.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5abfe4ae3_0_19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Let’s make one together!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b5abfe4ae3_0_76"/>
          <p:cNvSpPr txBox="1">
            <a:spLocks noGrp="1"/>
          </p:cNvSpPr>
          <p:nvPr>
            <p:ph type="title"/>
          </p:nvPr>
        </p:nvSpPr>
        <p:spPr>
          <a:xfrm>
            <a:off x="539600" y="861300"/>
            <a:ext cx="46497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Start by drawing a rectangle and dividing it in half. Make one half light and the other half dark.</a:t>
            </a:r>
            <a:endParaRPr sz="4500"/>
          </a:p>
        </p:txBody>
      </p:sp>
      <p:pic>
        <p:nvPicPr>
          <p:cNvPr id="169" name="Google Shape;169;gb5abfe4ae3_0_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b5abfe4ae3_0_76"/>
          <p:cNvSpPr/>
          <p:nvPr/>
        </p:nvSpPr>
        <p:spPr>
          <a:xfrm>
            <a:off x="5775800" y="861300"/>
            <a:ext cx="2193000" cy="417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b5abfe4ae3_0_82"/>
          <p:cNvSpPr txBox="1">
            <a:spLocks noGrp="1"/>
          </p:cNvSpPr>
          <p:nvPr>
            <p:ph type="title"/>
          </p:nvPr>
        </p:nvSpPr>
        <p:spPr>
          <a:xfrm>
            <a:off x="539600" y="861300"/>
            <a:ext cx="46497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Try to make the edge between light and dark as neat and clean and sharp as possible.</a:t>
            </a:r>
            <a:endParaRPr sz="4500"/>
          </a:p>
        </p:txBody>
      </p:sp>
      <p:pic>
        <p:nvPicPr>
          <p:cNvPr id="176" name="Google Shape;176;gb5abfe4ae3_0_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b5abfe4ae3_0_82"/>
          <p:cNvSpPr/>
          <p:nvPr/>
        </p:nvSpPr>
        <p:spPr>
          <a:xfrm>
            <a:off x="5775800" y="861300"/>
            <a:ext cx="2193000" cy="417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b5abfe4ae3_0_88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Now at the bottom of your page, add another rectangle. This time, transition from dark to light as slowly as possible.</a:t>
            </a:r>
            <a:endParaRPr sz="4500"/>
          </a:p>
        </p:txBody>
      </p:sp>
      <p:pic>
        <p:nvPicPr>
          <p:cNvPr id="183" name="Google Shape;183;gb5abfe4ae3_0_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b5abfe4ae3_0_88"/>
          <p:cNvSpPr/>
          <p:nvPr/>
        </p:nvSpPr>
        <p:spPr>
          <a:xfrm>
            <a:off x="5775800" y="861300"/>
            <a:ext cx="2193000" cy="31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5abfe4ae3_0_94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Next, find the halfway edge between your sharpest and softest edges.</a:t>
            </a:r>
            <a:endParaRPr sz="4500"/>
          </a:p>
        </p:txBody>
      </p:sp>
      <p:pic>
        <p:nvPicPr>
          <p:cNvPr id="190" name="Google Shape;190;gb5abfe4ae3_0_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b5abfe4ae3_0_94"/>
          <p:cNvSpPr/>
          <p:nvPr/>
        </p:nvSpPr>
        <p:spPr>
          <a:xfrm>
            <a:off x="5775800" y="2629150"/>
            <a:ext cx="2193000" cy="13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b5abfe4ae3_0_94"/>
          <p:cNvSpPr/>
          <p:nvPr/>
        </p:nvSpPr>
        <p:spPr>
          <a:xfrm>
            <a:off x="5882275" y="861300"/>
            <a:ext cx="2193000" cy="12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b5abfe4ae3_0_103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These 3 edges make great guideposts for finding the rest of the edges, which are more subtle.</a:t>
            </a:r>
            <a:endParaRPr sz="4500"/>
          </a:p>
        </p:txBody>
      </p:sp>
      <p:pic>
        <p:nvPicPr>
          <p:cNvPr id="198" name="Google Shape;198;gb5abfe4ae3_0_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b5abfe4ae3_0_103"/>
          <p:cNvSpPr/>
          <p:nvPr/>
        </p:nvSpPr>
        <p:spPr>
          <a:xfrm>
            <a:off x="5775800" y="2629150"/>
            <a:ext cx="2193000" cy="13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b5abfe4ae3_0_103"/>
          <p:cNvSpPr/>
          <p:nvPr/>
        </p:nvSpPr>
        <p:spPr>
          <a:xfrm>
            <a:off x="5882275" y="861300"/>
            <a:ext cx="2193000" cy="129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5abfe4ae3_0_110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Now find the edges that are halfway between 1 &amp; 5, and 5 &amp; 9.</a:t>
            </a:r>
            <a:endParaRPr sz="4500"/>
          </a:p>
        </p:txBody>
      </p:sp>
      <p:pic>
        <p:nvPicPr>
          <p:cNvPr id="206" name="Google Shape;206;gb5abfe4ae3_0_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b5abfe4ae3_0_117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3 is just a little bit fuzzy.</a:t>
            </a:r>
            <a:endParaRPr sz="4500"/>
          </a:p>
        </p:txBody>
      </p:sp>
      <p:pic>
        <p:nvPicPr>
          <p:cNvPr id="212" name="Google Shape;212;gb5abfe4ae3_0_1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b5abfe4ae3_0_122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Whereas 7 is quite a bit fuzzy.</a:t>
            </a:r>
            <a:endParaRPr sz="4500"/>
          </a:p>
        </p:txBody>
      </p:sp>
      <p:pic>
        <p:nvPicPr>
          <p:cNvPr id="218" name="Google Shape;218;gb5abfe4ae3_0_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b5abfe4ae3_0_127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Now find all the in-between edges. This can be tricky, so take your time!</a:t>
            </a:r>
            <a:endParaRPr sz="4500"/>
          </a:p>
        </p:txBody>
      </p:sp>
      <p:pic>
        <p:nvPicPr>
          <p:cNvPr id="224" name="Google Shape;224;gb5abfe4ae3_0_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b5abfe4ae3_0_132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Check your work from top to bottom. Does every edge get fuzzier than the one before it?</a:t>
            </a:r>
            <a:endParaRPr sz="4500"/>
          </a:p>
        </p:txBody>
      </p:sp>
      <p:pic>
        <p:nvPicPr>
          <p:cNvPr id="230" name="Google Shape;230;gb5abfe4ae3_0_1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b5abfe4ae3_0_137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Check your work from bottom to top. Does every edge get sharper than the one before it?</a:t>
            </a:r>
            <a:endParaRPr sz="4500"/>
          </a:p>
        </p:txBody>
      </p:sp>
      <p:pic>
        <p:nvPicPr>
          <p:cNvPr id="236" name="Google Shape;236;gb5abfe4ae3_0_1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b5abfe4ae3_0_142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Let’s look at the Fabritius painting again. </a:t>
            </a:r>
            <a:endParaRPr sz="4500"/>
          </a:p>
        </p:txBody>
      </p:sp>
      <p:pic>
        <p:nvPicPr>
          <p:cNvPr id="242" name="Google Shape;242;gb5abfe4ae3_0_1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b5abfe4ae3_0_147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Which numbers from the edge scale would you give each letter?</a:t>
            </a:r>
            <a:endParaRPr sz="4500"/>
          </a:p>
        </p:txBody>
      </p:sp>
      <p:pic>
        <p:nvPicPr>
          <p:cNvPr id="248" name="Google Shape;248;gb5abfe4ae3_0_1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b5abfe4ae3_0_152"/>
          <p:cNvSpPr txBox="1">
            <a:spLocks noGrp="1"/>
          </p:cNvSpPr>
          <p:nvPr>
            <p:ph type="title"/>
          </p:nvPr>
        </p:nvSpPr>
        <p:spPr>
          <a:xfrm>
            <a:off x="206650" y="861300"/>
            <a:ext cx="5212500" cy="2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4500"/>
              <a:t>Answer Key</a:t>
            </a:r>
            <a:endParaRPr sz="4500"/>
          </a:p>
          <a:p>
            <a:pPr marL="457200" lvl="0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lphaLcPeriod"/>
            </a:pPr>
            <a:r>
              <a:rPr lang="en" sz="2900"/>
              <a:t>1</a:t>
            </a:r>
            <a:endParaRPr sz="2900"/>
          </a:p>
          <a:p>
            <a:pPr marL="457200" lvl="0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lphaLcPeriod"/>
            </a:pPr>
            <a:r>
              <a:rPr lang="en" sz="2900"/>
              <a:t>9</a:t>
            </a:r>
            <a:endParaRPr sz="2900"/>
          </a:p>
          <a:p>
            <a:pPr marL="457200" lvl="0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lphaLcPeriod"/>
            </a:pPr>
            <a:r>
              <a:rPr lang="en" sz="2900"/>
              <a:t>6</a:t>
            </a:r>
            <a:endParaRPr sz="2900"/>
          </a:p>
          <a:p>
            <a:pPr marL="457200" lvl="0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lphaLcPeriod"/>
            </a:pPr>
            <a:r>
              <a:rPr lang="en" sz="2900"/>
              <a:t>3</a:t>
            </a:r>
            <a:endParaRPr sz="2900"/>
          </a:p>
          <a:p>
            <a:pPr marL="457200" lvl="0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lphaLcPeriod"/>
            </a:pPr>
            <a:r>
              <a:rPr lang="en" sz="2900"/>
              <a:t>2</a:t>
            </a:r>
            <a:endParaRPr sz="2900"/>
          </a:p>
          <a:p>
            <a:pPr marL="457200" lvl="0" indent="-3492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lphaLcPeriod"/>
            </a:pPr>
            <a:r>
              <a:rPr lang="en" sz="2900"/>
              <a:t>4</a:t>
            </a:r>
            <a:endParaRPr sz="29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endParaRPr sz="4500"/>
          </a:p>
        </p:txBody>
      </p:sp>
      <p:pic>
        <p:nvPicPr>
          <p:cNvPr id="254" name="Google Shape;254;gb5abfe4ae3_0_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804" y="0"/>
            <a:ext cx="33681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" name="Google Shape;259;p19"/>
          <p:cNvGraphicFramePr/>
          <p:nvPr/>
        </p:nvGraphicFramePr>
        <p:xfrm>
          <a:off x="179375" y="-76200"/>
          <a:ext cx="8612600" cy="4693800"/>
        </p:xfrm>
        <a:graphic>
          <a:graphicData uri="http://schemas.openxmlformats.org/drawingml/2006/table">
            <a:tbl>
              <a:tblPr>
                <a:noFill/>
                <a:tableStyleId>{1EAF4538-7762-4392-9A86-BD43B1F9AD6E}</a:tableStyleId>
              </a:tblPr>
              <a:tblGrid>
                <a:gridCol w="2153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3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3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3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strike="noStrike" cap="non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2pts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strike="noStrike" cap="non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3pts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strike="noStrike" cap="none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4pts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Sharpest Edge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The transition between light and dark values is not crisp and clean.</a:t>
                      </a:r>
                      <a:endParaRPr sz="15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The transition between light and dark values is mostly crisp and clean.</a:t>
                      </a:r>
                      <a:endParaRPr sz="15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The transition between light and dark values is crisp and clean.</a:t>
                      </a:r>
                      <a:endParaRPr sz="15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8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Softest Edge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The softest edge does not use  the entire space to transition from light to dark.</a:t>
                      </a:r>
                      <a:endParaRPr sz="15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The softest edge uses most of the space to transition from light to dark.</a:t>
                      </a:r>
                      <a:endParaRPr sz="15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The softest edge uses the entire space to transition from light to dark.</a:t>
                      </a:r>
                      <a:endParaRPr sz="15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In-Between Edges</a:t>
                      </a:r>
                      <a:endParaRPr sz="14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Edges do not get continuously more fuzzy as the scale goes down the page.</a:t>
                      </a:r>
                      <a:endParaRPr sz="1500" u="none" strike="noStrike" cap="none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Edges mostly continuously get more fuzzy as the scale goes down the page.</a:t>
                      </a:r>
                      <a:endParaRPr sz="15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500" u="none" strike="noStrike" cap="none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Edges continuously get more fuzzy as the scale goes down the page.</a:t>
                      </a:r>
                      <a:endParaRPr sz="1500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0"/>
          <p:cNvSpPr txBox="1">
            <a:spLocks noGrp="1"/>
          </p:cNvSpPr>
          <p:nvPr>
            <p:ph type="title" idx="4294967295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265" name="Google Shape;265;p20"/>
          <p:cNvSpPr txBox="1">
            <a:spLocks noGrp="1"/>
          </p:cNvSpPr>
          <p:nvPr>
            <p:ph type="body" idx="4294967295"/>
          </p:nvPr>
        </p:nvSpPr>
        <p:spPr>
          <a:xfrm>
            <a:off x="2825073" y="1769575"/>
            <a:ext cx="2958600" cy="30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/>
              <a:t>Join our popular Newsletter at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www.schoolofatelierarts.com</a:t>
            </a:r>
            <a:endParaRPr sz="1050">
              <a:solidFill>
                <a:srgbClr val="11111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/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3000"/>
              <a:t>Contact</a:t>
            </a:r>
            <a:endParaRPr sz="3000"/>
          </a:p>
        </p:txBody>
      </p:sp>
      <p:sp>
        <p:nvSpPr>
          <p:cNvPr id="271" name="Google Shape;271;p21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 b="1"/>
              <a:t>Mandy Theis</a:t>
            </a:r>
            <a:br>
              <a:rPr lang="en" sz="1400" b="1"/>
            </a:br>
            <a:r>
              <a:rPr lang="en"/>
              <a:t>admin@schoolofatelierarts.com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www.schoolofatelierarts.com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pPr>
            <a:r>
              <a:rPr lang="en"/>
              <a:t>Join SAA’s newsletter for FREE LESSONS today!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pPr>
            <a:r>
              <a:rPr lang="en"/>
              <a:t>Instagram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pPr>
            <a:r>
              <a:rPr lang="en"/>
              <a:t>@mandyfineartist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</a:pPr>
            <a:r>
              <a:rPr lang="en"/>
              <a:t>@SchoolofAtelierArts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618</Words>
  <Application>Microsoft Macintosh PowerPoint</Application>
  <PresentationFormat>On-screen Show (16:9)</PresentationFormat>
  <Paragraphs>64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Playfair Display</vt:lpstr>
      <vt:lpstr>Lato</vt:lpstr>
      <vt:lpstr>Coral</vt:lpstr>
      <vt:lpstr>Edges Scale</vt:lpstr>
      <vt:lpstr>Whenever two different values or colors meet, they create an edge.</vt:lpstr>
      <vt:lpstr>When a value transitions from dark to light quickly, we call that a “sharp edge”.</vt:lpstr>
      <vt:lpstr>When a value transitions from dark to light slowly, we call that a “soft edge”.</vt:lpstr>
      <vt:lpstr>Sometimes the edge is very crisp, like this.</vt:lpstr>
      <vt:lpstr>The value goes from light to dark super quickly.</vt:lpstr>
      <vt:lpstr>Sometimes the transition between two values is very fuzzy.</vt:lpstr>
      <vt:lpstr>It transitions from light to dark sooooo slowly that it is hard to tell exactly where the edge even is!</vt:lpstr>
      <vt:lpstr>Sometimes the edge is in between crisp and fuzzy.</vt:lpstr>
      <vt:lpstr>We know the edge is in the middle but it is still a little fuzzy.</vt:lpstr>
      <vt:lpstr>In fact, there are MANY kinds of edges all the way from super crisp to super fuzzy.</vt:lpstr>
      <vt:lpstr>Artists use hard and soft edges to create different effects in their drawings.</vt:lpstr>
      <vt:lpstr>In this painting Goldfinch by Fabritius, you can see hard and soft edges.</vt:lpstr>
      <vt:lpstr>Which letter is the hardest, crispist edge?</vt:lpstr>
      <vt:lpstr>Which letter is the softest, fuzziest edge?</vt:lpstr>
      <vt:lpstr>Which letter represents a medium soft edge?</vt:lpstr>
      <vt:lpstr>Identifying lots of different kind of edges is even easier with an “edges scale”.</vt:lpstr>
      <vt:lpstr>Let’s make one together!</vt:lpstr>
      <vt:lpstr>Start by drawing a rectangle and dividing it in half. Make one half light and the other half dark.</vt:lpstr>
      <vt:lpstr>Try to make the edge between light and dark as neat and clean and sharp as possible.</vt:lpstr>
      <vt:lpstr>Now at the bottom of your page, add another rectangle. This time, transition from dark to light as slowly as possible.</vt:lpstr>
      <vt:lpstr>Next, find the halfway edge between your sharpest and softest edges.</vt:lpstr>
      <vt:lpstr>These 3 edges make great guideposts for finding the rest of the edges, which are more subtle.</vt:lpstr>
      <vt:lpstr>Now find the edges that are halfway between 1 &amp; 5, and 5 &amp; 9.</vt:lpstr>
      <vt:lpstr>3 is just a little bit fuzzy.</vt:lpstr>
      <vt:lpstr>Whereas 7 is quite a bit fuzzy.</vt:lpstr>
      <vt:lpstr>Now find all the in-between edges. This can be tricky, so take your time!</vt:lpstr>
      <vt:lpstr>Check your work from top to bottom. Does every edge get fuzzier than the one before it?</vt:lpstr>
      <vt:lpstr>Check your work from bottom to top. Does every edge get sharper than the one before it?</vt:lpstr>
      <vt:lpstr>Let’s look at the Fabritius painting again. </vt:lpstr>
      <vt:lpstr>Which numbers from the edge scale would you give each letter?</vt:lpstr>
      <vt:lpstr>Answer Key 1 9 6 3 2 4 </vt:lpstr>
      <vt:lpstr>PowerPoint Presentation</vt:lpstr>
      <vt:lpstr>Resources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Edges Scale</dc:title>
  <cp:lastModifiedBy>Amanda Hallenius</cp:lastModifiedBy>
  <cp:revision>1</cp:revision>
  <dcterms:modified xsi:type="dcterms:W3CDTF">2021-05-06T13:08:46Z</dcterms:modified>
</cp:coreProperties>
</file>